
<file path=[Content_Types].xml><?xml version="1.0" encoding="utf-8"?>
<Types xmlns="http://schemas.openxmlformats.org/package/2006/content-types">
  <Default Extension="xml" ContentType="application/xml"/>
  <Default Extension="jpeg" ContentType="image/jpeg"/>
  <Default Extension="bin" ContentType="application/vnd.openxmlformats-officedocument.presentationml.printerSettings"/>
  <Default Extension="rels" ContentType="application/vnd.openxmlformats-package.relationships+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50" r:id="rId1"/>
  </p:sldMasterIdLst>
  <p:sldIdLst>
    <p:sldId id="262" r:id="rId2"/>
    <p:sldId id="263" r:id="rId3"/>
    <p:sldId id="256" r:id="rId4"/>
    <p:sldId id="257" r:id="rId5"/>
    <p:sldId id="258" r:id="rId6"/>
    <p:sldId id="261" r:id="rId7"/>
    <p:sldId id="260" r:id="rId8"/>
  </p:sldIdLst>
  <p:sldSz cx="9144000" cy="6858000" type="screen4x3"/>
  <p:notesSz cx="7010400" cy="92964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napToObjects="1">
      <p:cViewPr varScale="1">
        <p:scale>
          <a:sx n="83" d="100"/>
          <a:sy n="83" d="100"/>
        </p:scale>
        <p:origin x="-1448" y="-1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viewProps" Target="viewProps.xml"/><Relationship Id="rId12" Type="http://schemas.openxmlformats.org/officeDocument/2006/relationships/theme" Target="theme/theme1.xml"/><Relationship Id="rId13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printerSettings" Target="printerSettings/printerSettings1.bin"/><Relationship Id="rId1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905000"/>
            <a:ext cx="7543800" cy="2593975"/>
          </a:xfrm>
        </p:spPr>
        <p:txBody>
          <a:bodyPr anchor="b"/>
          <a:lstStyle>
            <a:lvl1pPr>
              <a:defRPr sz="6600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685800" y="4572000"/>
            <a:ext cx="6461760" cy="106680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4AF466F-BDA4-4F18-9C7B-FF0A9A1B0E80}" type="datetime1">
              <a:rPr lang="en-US" smtClean="0"/>
              <a:pPr/>
              <a:t>12/6/14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8FB4290-6522-4139-852E-05BD9E7F0D2E}" type="datetime1">
              <a:rPr lang="en-US" smtClean="0"/>
              <a:pPr/>
              <a:t>12/6/14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1752600" cy="5851525"/>
          </a:xfrm>
        </p:spPr>
        <p:txBody>
          <a:bodyPr vert="eaVert" anchor="b" anchorCtr="0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B955F9-81EA-47C5-8059-9E5C2B437C70}" type="datetime1">
              <a:rPr lang="en-US" smtClean="0"/>
              <a:pPr/>
              <a:t>12/6/14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CEF607B-A47E-422C-9BEF-122CCDB7C526}" type="datetime1">
              <a:rPr lang="en-US" smtClean="0"/>
              <a:pPr/>
              <a:t>12/6/14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5486400"/>
            <a:ext cx="7659687" cy="1168400"/>
          </a:xfrm>
        </p:spPr>
        <p:txBody>
          <a:bodyPr anchor="t"/>
          <a:lstStyle>
            <a:lvl1pPr algn="l">
              <a:defRPr sz="3600" b="0" cap="all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852863"/>
            <a:ext cx="6135687" cy="1633538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3A9A7CB-BEE6-4F99-898E-913F06E8E125}" type="datetime1">
              <a:rPr lang="en-US" smtClean="0"/>
              <a:pPr/>
              <a:t>12/6/14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419600" y="1536192"/>
            <a:ext cx="3657600" cy="459028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6EE300C-6FC5-4FC3-AF1A-075E4F50620D}" type="datetime1">
              <a:rPr lang="en-US" smtClean="0"/>
              <a:pPr/>
              <a:t>12/6/14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19600" y="1535113"/>
            <a:ext cx="3657600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419600" y="2174875"/>
            <a:ext cx="365760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0D295D-4A77-4DEB-B04C-9F4282A8BC04}" type="datetime1">
              <a:rPr lang="en-US" smtClean="0"/>
              <a:pPr/>
              <a:t>12/6/14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2B28685-4D0C-42D5-8013-B5904CD1FCBC}" type="datetime1">
              <a:rPr lang="en-US" smtClean="0"/>
              <a:pPr/>
              <a:t>12/6/14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F226C0-9885-4BA9-BBFA-A52CBFEBB775}" type="datetime1">
              <a:rPr lang="en-US" smtClean="0"/>
              <a:pPr/>
              <a:t>12/6/14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1" y="5495544"/>
            <a:ext cx="7772400" cy="594360"/>
          </a:xfrm>
        </p:spPr>
        <p:txBody>
          <a:bodyPr anchor="b"/>
          <a:lstStyle>
            <a:lvl1pPr algn="ctr">
              <a:defRPr sz="2200" b="1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799" y="6096000"/>
            <a:ext cx="7772401" cy="6096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BEE1B38-C5EB-4D66-9137-0AFE9CDEDE8F}" type="datetime1">
              <a:rPr lang="en-US" smtClean="0"/>
              <a:pPr/>
              <a:t>12/6/14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04800" y="381000"/>
            <a:ext cx="7772400" cy="494284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1752" y="5495278"/>
            <a:ext cx="7772400" cy="594626"/>
          </a:xfrm>
        </p:spPr>
        <p:txBody>
          <a:bodyPr anchor="b"/>
          <a:lstStyle>
            <a:lvl1pPr algn="ctr">
              <a:defRPr sz="2200" b="1">
                <a:ln>
                  <a:noFill/>
                </a:ln>
                <a:solidFill>
                  <a:schemeClr val="tx2"/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0" y="0"/>
            <a:ext cx="8458200" cy="54864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1752" y="6096000"/>
            <a:ext cx="7772400" cy="612648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7B613C-1AD7-49D3-885D-F654C5CDBAA6}" type="datetime1">
              <a:rPr lang="en-US" smtClean="0"/>
              <a:pPr/>
              <a:t>12/6/14</a:t>
            </a:fld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6200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620000" cy="48006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8458200" y="0"/>
            <a:ext cx="6858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458200" y="5486400"/>
            <a:ext cx="685800" cy="6858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31788" y="5648960"/>
            <a:ext cx="548640" cy="396240"/>
          </a:xfrm>
          <a:prstGeom prst="bracketPair">
            <a:avLst>
              <a:gd name="adj" fmla="val 17949"/>
            </a:avLst>
          </a:prstGeom>
          <a:ln w="19050">
            <a:solidFill>
              <a:srgbClr val="FFFFFF"/>
            </a:solidFill>
          </a:ln>
        </p:spPr>
        <p:txBody>
          <a:bodyPr vert="horz" lIns="0" tIns="0" rIns="0" bIns="0" rtlCol="0" anchor="ctr"/>
          <a:lstStyle>
            <a:lvl1pPr algn="ctr">
              <a:defRPr sz="1800">
                <a:solidFill>
                  <a:srgbClr val="FFFFFF"/>
                </a:solidFill>
              </a:defRPr>
            </a:lvl1pPr>
          </a:lstStyle>
          <a:p>
            <a:fld id="{6E2D2B3B-882E-40F3-A32F-6DD516915044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 rot="16200000">
            <a:off x="7586910" y="4048760"/>
            <a:ext cx="2367281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bg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 rot="16200000">
            <a:off x="7551351" y="1645920"/>
            <a:ext cx="2438399" cy="36576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bg2"/>
                </a:solidFill>
              </a:defRPr>
            </a:lvl1pPr>
          </a:lstStyle>
          <a:p>
            <a:fld id="{327B613C-1AD7-49D3-885D-F654C5CDBAA6}" type="datetime1">
              <a:rPr lang="en-US" smtClean="0"/>
              <a:pPr/>
              <a:t>12/6/14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951" r:id="rId1"/>
    <p:sldLayoutId id="2147483952" r:id="rId2"/>
    <p:sldLayoutId id="2147483953" r:id="rId3"/>
    <p:sldLayoutId id="2147483954" r:id="rId4"/>
    <p:sldLayoutId id="2147483955" r:id="rId5"/>
    <p:sldLayoutId id="2147483956" r:id="rId6"/>
    <p:sldLayoutId id="2147483957" r:id="rId7"/>
    <p:sldLayoutId id="2147483958" r:id="rId8"/>
    <p:sldLayoutId id="2147483959" r:id="rId9"/>
    <p:sldLayoutId id="2147483960" r:id="rId10"/>
    <p:sldLayoutId id="2147483961" r:id="rId11"/>
  </p:sldLayoutIdLst>
  <p:hf sldNum="0" hdr="0" ftr="0" dt="0"/>
  <p:txStyles>
    <p:titleStyle>
      <a:lvl1pPr algn="l" defTabSz="914400" rtl="0" eaLnBrk="1" latinLnBrk="0" hangingPunct="1">
        <a:spcBef>
          <a:spcPct val="0"/>
        </a:spcBef>
        <a:buNone/>
        <a:defRPr sz="4600" kern="1200" cap="none" spc="-100" baseline="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3429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2860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defTabSz="914400" rtl="0" eaLnBrk="1" latinLnBrk="0" hangingPunct="1">
        <a:spcBef>
          <a:spcPct val="20000"/>
        </a:spcBef>
        <a:buClr>
          <a:schemeClr val="accent5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4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defTabSz="914400" rtl="0" eaLnBrk="1" latinLnBrk="0" hangingPunct="1">
        <a:spcBef>
          <a:spcPct val="20000"/>
        </a:spcBef>
        <a:buClr>
          <a:schemeClr val="accent2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defTabSz="914400" rtl="0" eaLnBrk="1" latinLnBrk="0" hangingPunct="1">
        <a:spcBef>
          <a:spcPct val="20000"/>
        </a:spcBef>
        <a:buClr>
          <a:schemeClr val="accent3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defTabSz="914400" rtl="0" eaLnBrk="1" latinLnBrk="0" hangingPunct="1">
        <a:spcBef>
          <a:spcPct val="20000"/>
        </a:spcBef>
        <a:buClr>
          <a:schemeClr val="accent4"/>
        </a:buClr>
        <a:buFont typeface="Arial" pitchFamily="34" charset="0"/>
        <a:buChar char="•"/>
        <a:defRPr sz="14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image" Target="../media/image3.jp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hyperlink" Target="http://thecanadianencyclopedia.com/" TargetMode="Externa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6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Kwakiutl Tribe</a:t>
            </a:r>
            <a:endParaRPr lang="en-US" dirty="0"/>
          </a:p>
        </p:txBody>
      </p:sp>
      <p:sp>
        <p:nvSpPr>
          <p:cNvPr id="5" name="Subtitle 4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 Ellen Link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716378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Included in the Presentation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Map of the Kwakiutl</a:t>
            </a:r>
          </a:p>
          <a:p>
            <a:r>
              <a:rPr lang="en-US" dirty="0" smtClean="0"/>
              <a:t>Timeline of the Kwakiutl</a:t>
            </a:r>
          </a:p>
          <a:p>
            <a:r>
              <a:rPr lang="en-US" dirty="0" smtClean="0"/>
              <a:t>Pictures of the Kwakiutl Diorama</a:t>
            </a:r>
            <a:endParaRPr lang="en-US" dirty="0"/>
          </a:p>
        </p:txBody>
      </p:sp>
      <p:pic>
        <p:nvPicPr>
          <p:cNvPr id="4" name="Picture 3" descr="2014-12-06 10.09.15.jpg"/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701" t="64473"/>
          <a:stretch/>
        </p:blipFill>
        <p:spPr>
          <a:xfrm>
            <a:off x="122403" y="3442386"/>
            <a:ext cx="8348371" cy="243644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2922407" y="6211597"/>
            <a:ext cx="343007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Northwest Coast of North America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305027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Picture 3" descr="North_American_Indians_Map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03922"/>
            <a:ext cx="8713876" cy="6484745"/>
          </a:xfrm>
          <a:prstGeom prst="rect">
            <a:avLst/>
          </a:prstGeom>
        </p:spPr>
      </p:pic>
      <p:sp>
        <p:nvSpPr>
          <p:cNvPr id="5" name="Freeform 4"/>
          <p:cNvSpPr/>
          <p:nvPr/>
        </p:nvSpPr>
        <p:spPr>
          <a:xfrm>
            <a:off x="296333" y="480746"/>
            <a:ext cx="1601980" cy="2482587"/>
          </a:xfrm>
          <a:custGeom>
            <a:avLst/>
            <a:gdLst>
              <a:gd name="connsiteX0" fmla="*/ 1340556 w 1601980"/>
              <a:gd name="connsiteY0" fmla="*/ 1381921 h 2482587"/>
              <a:gd name="connsiteX1" fmla="*/ 1326445 w 1601980"/>
              <a:gd name="connsiteY1" fmla="*/ 1537143 h 2482587"/>
              <a:gd name="connsiteX2" fmla="*/ 1298223 w 1601980"/>
              <a:gd name="connsiteY2" fmla="*/ 1621810 h 2482587"/>
              <a:gd name="connsiteX3" fmla="*/ 1284111 w 1601980"/>
              <a:gd name="connsiteY3" fmla="*/ 1664143 h 2482587"/>
              <a:gd name="connsiteX4" fmla="*/ 1255889 w 1601980"/>
              <a:gd name="connsiteY4" fmla="*/ 1861698 h 2482587"/>
              <a:gd name="connsiteX5" fmla="*/ 1185334 w 1601980"/>
              <a:gd name="connsiteY5" fmla="*/ 1918143 h 2482587"/>
              <a:gd name="connsiteX6" fmla="*/ 1171223 w 1601980"/>
              <a:gd name="connsiteY6" fmla="*/ 2045143 h 2482587"/>
              <a:gd name="connsiteX7" fmla="*/ 1143000 w 1601980"/>
              <a:gd name="connsiteY7" fmla="*/ 2087476 h 2482587"/>
              <a:gd name="connsiteX8" fmla="*/ 1128889 w 1601980"/>
              <a:gd name="connsiteY8" fmla="*/ 2129810 h 2482587"/>
              <a:gd name="connsiteX9" fmla="*/ 1114778 w 1601980"/>
              <a:gd name="connsiteY9" fmla="*/ 2186254 h 2482587"/>
              <a:gd name="connsiteX10" fmla="*/ 1100667 w 1601980"/>
              <a:gd name="connsiteY10" fmla="*/ 2256810 h 2482587"/>
              <a:gd name="connsiteX11" fmla="*/ 1072445 w 1601980"/>
              <a:gd name="connsiteY11" fmla="*/ 2299143 h 2482587"/>
              <a:gd name="connsiteX12" fmla="*/ 1044223 w 1601980"/>
              <a:gd name="connsiteY12" fmla="*/ 2426143 h 2482587"/>
              <a:gd name="connsiteX13" fmla="*/ 1001889 w 1601980"/>
              <a:gd name="connsiteY13" fmla="*/ 2454365 h 2482587"/>
              <a:gd name="connsiteX14" fmla="*/ 917223 w 1601980"/>
              <a:gd name="connsiteY14" fmla="*/ 2482587 h 2482587"/>
              <a:gd name="connsiteX15" fmla="*/ 762000 w 1601980"/>
              <a:gd name="connsiteY15" fmla="*/ 2454365 h 2482587"/>
              <a:gd name="connsiteX16" fmla="*/ 719667 w 1601980"/>
              <a:gd name="connsiteY16" fmla="*/ 2426143 h 2482587"/>
              <a:gd name="connsiteX17" fmla="*/ 635000 w 1601980"/>
              <a:gd name="connsiteY17" fmla="*/ 2397921 h 2482587"/>
              <a:gd name="connsiteX18" fmla="*/ 592667 w 1601980"/>
              <a:gd name="connsiteY18" fmla="*/ 2383810 h 2482587"/>
              <a:gd name="connsiteX19" fmla="*/ 536223 w 1601980"/>
              <a:gd name="connsiteY19" fmla="*/ 2369698 h 2482587"/>
              <a:gd name="connsiteX20" fmla="*/ 493889 w 1601980"/>
              <a:gd name="connsiteY20" fmla="*/ 2355587 h 2482587"/>
              <a:gd name="connsiteX21" fmla="*/ 381000 w 1601980"/>
              <a:gd name="connsiteY21" fmla="*/ 2327365 h 2482587"/>
              <a:gd name="connsiteX22" fmla="*/ 338667 w 1601980"/>
              <a:gd name="connsiteY22" fmla="*/ 2299143 h 2482587"/>
              <a:gd name="connsiteX23" fmla="*/ 254000 w 1601980"/>
              <a:gd name="connsiteY23" fmla="*/ 2285032 h 2482587"/>
              <a:gd name="connsiteX24" fmla="*/ 183445 w 1601980"/>
              <a:gd name="connsiteY24" fmla="*/ 2270921 h 2482587"/>
              <a:gd name="connsiteX25" fmla="*/ 98778 w 1601980"/>
              <a:gd name="connsiteY25" fmla="*/ 2242698 h 2482587"/>
              <a:gd name="connsiteX26" fmla="*/ 14111 w 1601980"/>
              <a:gd name="connsiteY26" fmla="*/ 2200365 h 2482587"/>
              <a:gd name="connsiteX27" fmla="*/ 0 w 1601980"/>
              <a:gd name="connsiteY27" fmla="*/ 2158032 h 2482587"/>
              <a:gd name="connsiteX28" fmla="*/ 28223 w 1601980"/>
              <a:gd name="connsiteY28" fmla="*/ 2016921 h 2482587"/>
              <a:gd name="connsiteX29" fmla="*/ 141111 w 1601980"/>
              <a:gd name="connsiteY29" fmla="*/ 1918143 h 2482587"/>
              <a:gd name="connsiteX30" fmla="*/ 183445 w 1601980"/>
              <a:gd name="connsiteY30" fmla="*/ 1847587 h 2482587"/>
              <a:gd name="connsiteX31" fmla="*/ 197556 w 1601980"/>
              <a:gd name="connsiteY31" fmla="*/ 1805254 h 2482587"/>
              <a:gd name="connsiteX32" fmla="*/ 225778 w 1601980"/>
              <a:gd name="connsiteY32" fmla="*/ 1762921 h 2482587"/>
              <a:gd name="connsiteX33" fmla="*/ 239889 w 1601980"/>
              <a:gd name="connsiteY33" fmla="*/ 1720587 h 2482587"/>
              <a:gd name="connsiteX34" fmla="*/ 282223 w 1601980"/>
              <a:gd name="connsiteY34" fmla="*/ 1706476 h 2482587"/>
              <a:gd name="connsiteX35" fmla="*/ 310445 w 1601980"/>
              <a:gd name="connsiteY35" fmla="*/ 1621810 h 2482587"/>
              <a:gd name="connsiteX36" fmla="*/ 381000 w 1601980"/>
              <a:gd name="connsiteY36" fmla="*/ 1438365 h 2482587"/>
              <a:gd name="connsiteX37" fmla="*/ 381000 w 1601980"/>
              <a:gd name="connsiteY37" fmla="*/ 1438365 h 2482587"/>
              <a:gd name="connsiteX38" fmla="*/ 409223 w 1601980"/>
              <a:gd name="connsiteY38" fmla="*/ 1353698 h 2482587"/>
              <a:gd name="connsiteX39" fmla="*/ 423334 w 1601980"/>
              <a:gd name="connsiteY39" fmla="*/ 1269032 h 2482587"/>
              <a:gd name="connsiteX40" fmla="*/ 437445 w 1601980"/>
              <a:gd name="connsiteY40" fmla="*/ 1085587 h 2482587"/>
              <a:gd name="connsiteX41" fmla="*/ 451556 w 1601980"/>
              <a:gd name="connsiteY41" fmla="*/ 1043254 h 2482587"/>
              <a:gd name="connsiteX42" fmla="*/ 493889 w 1601980"/>
              <a:gd name="connsiteY42" fmla="*/ 1015032 h 2482587"/>
              <a:gd name="connsiteX43" fmla="*/ 536223 w 1601980"/>
              <a:gd name="connsiteY43" fmla="*/ 1029143 h 2482587"/>
              <a:gd name="connsiteX44" fmla="*/ 606778 w 1601980"/>
              <a:gd name="connsiteY44" fmla="*/ 1085587 h 2482587"/>
              <a:gd name="connsiteX45" fmla="*/ 691445 w 1601980"/>
              <a:gd name="connsiteY45" fmla="*/ 1099698 h 2482587"/>
              <a:gd name="connsiteX46" fmla="*/ 677334 w 1601980"/>
              <a:gd name="connsiteY46" fmla="*/ 1015032 h 2482587"/>
              <a:gd name="connsiteX47" fmla="*/ 606778 w 1601980"/>
              <a:gd name="connsiteY47" fmla="*/ 972698 h 2482587"/>
              <a:gd name="connsiteX48" fmla="*/ 564445 w 1601980"/>
              <a:gd name="connsiteY48" fmla="*/ 930365 h 2482587"/>
              <a:gd name="connsiteX49" fmla="*/ 550334 w 1601980"/>
              <a:gd name="connsiteY49" fmla="*/ 888032 h 2482587"/>
              <a:gd name="connsiteX50" fmla="*/ 451556 w 1601980"/>
              <a:gd name="connsiteY50" fmla="*/ 803365 h 2482587"/>
              <a:gd name="connsiteX51" fmla="*/ 423334 w 1601980"/>
              <a:gd name="connsiteY51" fmla="*/ 718698 h 2482587"/>
              <a:gd name="connsiteX52" fmla="*/ 409223 w 1601980"/>
              <a:gd name="connsiteY52" fmla="*/ 676365 h 2482587"/>
              <a:gd name="connsiteX53" fmla="*/ 338667 w 1601980"/>
              <a:gd name="connsiteY53" fmla="*/ 619921 h 2482587"/>
              <a:gd name="connsiteX54" fmla="*/ 296334 w 1601980"/>
              <a:gd name="connsiteY54" fmla="*/ 605810 h 2482587"/>
              <a:gd name="connsiteX55" fmla="*/ 268111 w 1601980"/>
              <a:gd name="connsiteY55" fmla="*/ 577587 h 2482587"/>
              <a:gd name="connsiteX56" fmla="*/ 183445 w 1601980"/>
              <a:gd name="connsiteY56" fmla="*/ 549365 h 2482587"/>
              <a:gd name="connsiteX57" fmla="*/ 155223 w 1601980"/>
              <a:gd name="connsiteY57" fmla="*/ 507032 h 2482587"/>
              <a:gd name="connsiteX58" fmla="*/ 169334 w 1601980"/>
              <a:gd name="connsiteY58" fmla="*/ 464698 h 2482587"/>
              <a:gd name="connsiteX59" fmla="*/ 183445 w 1601980"/>
              <a:gd name="connsiteY59" fmla="*/ 380032 h 2482587"/>
              <a:gd name="connsiteX60" fmla="*/ 211667 w 1601980"/>
              <a:gd name="connsiteY60" fmla="*/ 267143 h 2482587"/>
              <a:gd name="connsiteX61" fmla="*/ 239889 w 1601980"/>
              <a:gd name="connsiteY61" fmla="*/ 210698 h 2482587"/>
              <a:gd name="connsiteX62" fmla="*/ 282223 w 1601980"/>
              <a:gd name="connsiteY62" fmla="*/ 168365 h 2482587"/>
              <a:gd name="connsiteX63" fmla="*/ 324556 w 1601980"/>
              <a:gd name="connsiteY63" fmla="*/ 83698 h 2482587"/>
              <a:gd name="connsiteX64" fmla="*/ 409223 w 1601980"/>
              <a:gd name="connsiteY64" fmla="*/ 55476 h 2482587"/>
              <a:gd name="connsiteX65" fmla="*/ 804334 w 1601980"/>
              <a:gd name="connsiteY65" fmla="*/ 13143 h 2482587"/>
              <a:gd name="connsiteX66" fmla="*/ 1044223 w 1601980"/>
              <a:gd name="connsiteY66" fmla="*/ 27254 h 2482587"/>
              <a:gd name="connsiteX67" fmla="*/ 1100667 w 1601980"/>
              <a:gd name="connsiteY67" fmla="*/ 41365 h 2482587"/>
              <a:gd name="connsiteX68" fmla="*/ 1185334 w 1601980"/>
              <a:gd name="connsiteY68" fmla="*/ 69587 h 2482587"/>
              <a:gd name="connsiteX69" fmla="*/ 1213556 w 1601980"/>
              <a:gd name="connsiteY69" fmla="*/ 111921 h 2482587"/>
              <a:gd name="connsiteX70" fmla="*/ 1241778 w 1601980"/>
              <a:gd name="connsiteY70" fmla="*/ 196587 h 2482587"/>
              <a:gd name="connsiteX71" fmla="*/ 1255889 w 1601980"/>
              <a:gd name="connsiteY71" fmla="*/ 365921 h 2482587"/>
              <a:gd name="connsiteX72" fmla="*/ 1298223 w 1601980"/>
              <a:gd name="connsiteY72" fmla="*/ 394143 h 2482587"/>
              <a:gd name="connsiteX73" fmla="*/ 1354667 w 1601980"/>
              <a:gd name="connsiteY73" fmla="*/ 408254 h 2482587"/>
              <a:gd name="connsiteX74" fmla="*/ 1509889 w 1601980"/>
              <a:gd name="connsiteY74" fmla="*/ 436476 h 2482587"/>
              <a:gd name="connsiteX75" fmla="*/ 1524000 w 1601980"/>
              <a:gd name="connsiteY75" fmla="*/ 478810 h 2482587"/>
              <a:gd name="connsiteX76" fmla="*/ 1552223 w 1601980"/>
              <a:gd name="connsiteY76" fmla="*/ 591698 h 2482587"/>
              <a:gd name="connsiteX77" fmla="*/ 1580445 w 1601980"/>
              <a:gd name="connsiteY77" fmla="*/ 676365 h 2482587"/>
              <a:gd name="connsiteX78" fmla="*/ 1580445 w 1601980"/>
              <a:gd name="connsiteY78" fmla="*/ 1029143 h 2482587"/>
              <a:gd name="connsiteX79" fmla="*/ 1495778 w 1601980"/>
              <a:gd name="connsiteY79" fmla="*/ 1099698 h 2482587"/>
              <a:gd name="connsiteX80" fmla="*/ 1481667 w 1601980"/>
              <a:gd name="connsiteY80" fmla="*/ 1142032 h 2482587"/>
              <a:gd name="connsiteX81" fmla="*/ 1397000 w 1601980"/>
              <a:gd name="connsiteY81" fmla="*/ 1254921 h 2482587"/>
              <a:gd name="connsiteX82" fmla="*/ 1354667 w 1601980"/>
              <a:gd name="connsiteY82" fmla="*/ 1381921 h 2482587"/>
              <a:gd name="connsiteX83" fmla="*/ 1340556 w 1601980"/>
              <a:gd name="connsiteY83" fmla="*/ 1381921 h 248258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</a:cxnLst>
            <a:rect l="l" t="t" r="r" b="b"/>
            <a:pathLst>
              <a:path w="1601980" h="2482587">
                <a:moveTo>
                  <a:pt x="1340556" y="1381921"/>
                </a:moveTo>
                <a:cubicBezTo>
                  <a:pt x="1335852" y="1433662"/>
                  <a:pt x="1335474" y="1485980"/>
                  <a:pt x="1326445" y="1537143"/>
                </a:cubicBezTo>
                <a:cubicBezTo>
                  <a:pt x="1321275" y="1566439"/>
                  <a:pt x="1307631" y="1593588"/>
                  <a:pt x="1298223" y="1621810"/>
                </a:cubicBezTo>
                <a:lnTo>
                  <a:pt x="1284111" y="1664143"/>
                </a:lnTo>
                <a:cubicBezTo>
                  <a:pt x="1283305" y="1670590"/>
                  <a:pt x="1263519" y="1841352"/>
                  <a:pt x="1255889" y="1861698"/>
                </a:cubicBezTo>
                <a:cubicBezTo>
                  <a:pt x="1249186" y="1879573"/>
                  <a:pt x="1196019" y="1911019"/>
                  <a:pt x="1185334" y="1918143"/>
                </a:cubicBezTo>
                <a:cubicBezTo>
                  <a:pt x="1180630" y="1960476"/>
                  <a:pt x="1181554" y="2003821"/>
                  <a:pt x="1171223" y="2045143"/>
                </a:cubicBezTo>
                <a:cubicBezTo>
                  <a:pt x="1167110" y="2061596"/>
                  <a:pt x="1150585" y="2072307"/>
                  <a:pt x="1143000" y="2087476"/>
                </a:cubicBezTo>
                <a:cubicBezTo>
                  <a:pt x="1136348" y="2100780"/>
                  <a:pt x="1132975" y="2115508"/>
                  <a:pt x="1128889" y="2129810"/>
                </a:cubicBezTo>
                <a:cubicBezTo>
                  <a:pt x="1123561" y="2148458"/>
                  <a:pt x="1118985" y="2167322"/>
                  <a:pt x="1114778" y="2186254"/>
                </a:cubicBezTo>
                <a:cubicBezTo>
                  <a:pt x="1109575" y="2209667"/>
                  <a:pt x="1109088" y="2234353"/>
                  <a:pt x="1100667" y="2256810"/>
                </a:cubicBezTo>
                <a:cubicBezTo>
                  <a:pt x="1094712" y="2272690"/>
                  <a:pt x="1081852" y="2285032"/>
                  <a:pt x="1072445" y="2299143"/>
                </a:cubicBezTo>
                <a:cubicBezTo>
                  <a:pt x="1072301" y="2300008"/>
                  <a:pt x="1058850" y="2407860"/>
                  <a:pt x="1044223" y="2426143"/>
                </a:cubicBezTo>
                <a:cubicBezTo>
                  <a:pt x="1033628" y="2439386"/>
                  <a:pt x="1017387" y="2447477"/>
                  <a:pt x="1001889" y="2454365"/>
                </a:cubicBezTo>
                <a:cubicBezTo>
                  <a:pt x="974704" y="2466447"/>
                  <a:pt x="917223" y="2482587"/>
                  <a:pt x="917223" y="2482587"/>
                </a:cubicBezTo>
                <a:cubicBezTo>
                  <a:pt x="878310" y="2477723"/>
                  <a:pt x="805505" y="2476117"/>
                  <a:pt x="762000" y="2454365"/>
                </a:cubicBezTo>
                <a:cubicBezTo>
                  <a:pt x="746831" y="2446781"/>
                  <a:pt x="735165" y="2433031"/>
                  <a:pt x="719667" y="2426143"/>
                </a:cubicBezTo>
                <a:cubicBezTo>
                  <a:pt x="692482" y="2414061"/>
                  <a:pt x="663222" y="2407328"/>
                  <a:pt x="635000" y="2397921"/>
                </a:cubicBezTo>
                <a:cubicBezTo>
                  <a:pt x="620889" y="2393217"/>
                  <a:pt x="607097" y="2387418"/>
                  <a:pt x="592667" y="2383810"/>
                </a:cubicBezTo>
                <a:cubicBezTo>
                  <a:pt x="573852" y="2379106"/>
                  <a:pt x="554871" y="2375026"/>
                  <a:pt x="536223" y="2369698"/>
                </a:cubicBezTo>
                <a:cubicBezTo>
                  <a:pt x="521921" y="2365612"/>
                  <a:pt x="508320" y="2359195"/>
                  <a:pt x="493889" y="2355587"/>
                </a:cubicBezTo>
                <a:lnTo>
                  <a:pt x="381000" y="2327365"/>
                </a:lnTo>
                <a:cubicBezTo>
                  <a:pt x="366889" y="2317958"/>
                  <a:pt x="354756" y="2304506"/>
                  <a:pt x="338667" y="2299143"/>
                </a:cubicBezTo>
                <a:cubicBezTo>
                  <a:pt x="311524" y="2290095"/>
                  <a:pt x="282150" y="2290150"/>
                  <a:pt x="254000" y="2285032"/>
                </a:cubicBezTo>
                <a:cubicBezTo>
                  <a:pt x="230403" y="2280742"/>
                  <a:pt x="206584" y="2277232"/>
                  <a:pt x="183445" y="2270921"/>
                </a:cubicBezTo>
                <a:cubicBezTo>
                  <a:pt x="154744" y="2263093"/>
                  <a:pt x="123531" y="2259200"/>
                  <a:pt x="98778" y="2242698"/>
                </a:cubicBezTo>
                <a:cubicBezTo>
                  <a:pt x="44069" y="2206225"/>
                  <a:pt x="72534" y="2219839"/>
                  <a:pt x="14111" y="2200365"/>
                </a:cubicBezTo>
                <a:cubicBezTo>
                  <a:pt x="9407" y="2186254"/>
                  <a:pt x="0" y="2172906"/>
                  <a:pt x="0" y="2158032"/>
                </a:cubicBezTo>
                <a:cubicBezTo>
                  <a:pt x="0" y="2157930"/>
                  <a:pt x="10844" y="2040093"/>
                  <a:pt x="28223" y="2016921"/>
                </a:cubicBezTo>
                <a:cubicBezTo>
                  <a:pt x="69498" y="1961887"/>
                  <a:pt x="92148" y="1950785"/>
                  <a:pt x="141111" y="1918143"/>
                </a:cubicBezTo>
                <a:cubicBezTo>
                  <a:pt x="181090" y="1798215"/>
                  <a:pt x="125333" y="1944443"/>
                  <a:pt x="183445" y="1847587"/>
                </a:cubicBezTo>
                <a:cubicBezTo>
                  <a:pt x="191098" y="1834832"/>
                  <a:pt x="190904" y="1818558"/>
                  <a:pt x="197556" y="1805254"/>
                </a:cubicBezTo>
                <a:cubicBezTo>
                  <a:pt x="205140" y="1790085"/>
                  <a:pt x="216371" y="1777032"/>
                  <a:pt x="225778" y="1762921"/>
                </a:cubicBezTo>
                <a:cubicBezTo>
                  <a:pt x="230482" y="1748810"/>
                  <a:pt x="229371" y="1731105"/>
                  <a:pt x="239889" y="1720587"/>
                </a:cubicBezTo>
                <a:cubicBezTo>
                  <a:pt x="250407" y="1710069"/>
                  <a:pt x="273577" y="1718580"/>
                  <a:pt x="282223" y="1706476"/>
                </a:cubicBezTo>
                <a:cubicBezTo>
                  <a:pt x="299514" y="1682269"/>
                  <a:pt x="310445" y="1621810"/>
                  <a:pt x="310445" y="1621810"/>
                </a:cubicBezTo>
                <a:cubicBezTo>
                  <a:pt x="329353" y="1489454"/>
                  <a:pt x="306107" y="1550706"/>
                  <a:pt x="381000" y="1438365"/>
                </a:cubicBezTo>
                <a:lnTo>
                  <a:pt x="381000" y="1438365"/>
                </a:lnTo>
                <a:lnTo>
                  <a:pt x="409223" y="1353698"/>
                </a:lnTo>
                <a:cubicBezTo>
                  <a:pt x="413927" y="1325476"/>
                  <a:pt x="420339" y="1297486"/>
                  <a:pt x="423334" y="1269032"/>
                </a:cubicBezTo>
                <a:cubicBezTo>
                  <a:pt x="429754" y="1208040"/>
                  <a:pt x="429838" y="1146442"/>
                  <a:pt x="437445" y="1085587"/>
                </a:cubicBezTo>
                <a:cubicBezTo>
                  <a:pt x="439290" y="1070828"/>
                  <a:pt x="442264" y="1054869"/>
                  <a:pt x="451556" y="1043254"/>
                </a:cubicBezTo>
                <a:cubicBezTo>
                  <a:pt x="462150" y="1030011"/>
                  <a:pt x="479778" y="1024439"/>
                  <a:pt x="493889" y="1015032"/>
                </a:cubicBezTo>
                <a:cubicBezTo>
                  <a:pt x="508000" y="1019736"/>
                  <a:pt x="524608" y="1019851"/>
                  <a:pt x="536223" y="1029143"/>
                </a:cubicBezTo>
                <a:cubicBezTo>
                  <a:pt x="627407" y="1102089"/>
                  <a:pt x="500371" y="1050118"/>
                  <a:pt x="606778" y="1085587"/>
                </a:cubicBezTo>
                <a:cubicBezTo>
                  <a:pt x="618980" y="1097789"/>
                  <a:pt x="665437" y="1160382"/>
                  <a:pt x="691445" y="1099698"/>
                </a:cubicBezTo>
                <a:cubicBezTo>
                  <a:pt x="702716" y="1073400"/>
                  <a:pt x="687380" y="1041822"/>
                  <a:pt x="677334" y="1015032"/>
                </a:cubicBezTo>
                <a:cubicBezTo>
                  <a:pt x="666266" y="985517"/>
                  <a:pt x="630794" y="980704"/>
                  <a:pt x="606778" y="972698"/>
                </a:cubicBezTo>
                <a:cubicBezTo>
                  <a:pt x="592667" y="958587"/>
                  <a:pt x="575515" y="946969"/>
                  <a:pt x="564445" y="930365"/>
                </a:cubicBezTo>
                <a:cubicBezTo>
                  <a:pt x="556194" y="917989"/>
                  <a:pt x="558980" y="900136"/>
                  <a:pt x="550334" y="888032"/>
                </a:cubicBezTo>
                <a:cubicBezTo>
                  <a:pt x="519226" y="844481"/>
                  <a:pt x="492236" y="830485"/>
                  <a:pt x="451556" y="803365"/>
                </a:cubicBezTo>
                <a:lnTo>
                  <a:pt x="423334" y="718698"/>
                </a:lnTo>
                <a:cubicBezTo>
                  <a:pt x="418630" y="704587"/>
                  <a:pt x="419741" y="686883"/>
                  <a:pt x="409223" y="676365"/>
                </a:cubicBezTo>
                <a:cubicBezTo>
                  <a:pt x="382973" y="650116"/>
                  <a:pt x="374268" y="637721"/>
                  <a:pt x="338667" y="619921"/>
                </a:cubicBezTo>
                <a:cubicBezTo>
                  <a:pt x="325363" y="613269"/>
                  <a:pt x="310445" y="610514"/>
                  <a:pt x="296334" y="605810"/>
                </a:cubicBezTo>
                <a:cubicBezTo>
                  <a:pt x="286926" y="596402"/>
                  <a:pt x="280011" y="583537"/>
                  <a:pt x="268111" y="577587"/>
                </a:cubicBezTo>
                <a:cubicBezTo>
                  <a:pt x="241503" y="564283"/>
                  <a:pt x="183445" y="549365"/>
                  <a:pt x="183445" y="549365"/>
                </a:cubicBezTo>
                <a:cubicBezTo>
                  <a:pt x="174038" y="535254"/>
                  <a:pt x="158011" y="523761"/>
                  <a:pt x="155223" y="507032"/>
                </a:cubicBezTo>
                <a:cubicBezTo>
                  <a:pt x="152778" y="492360"/>
                  <a:pt x="166107" y="479218"/>
                  <a:pt x="169334" y="464698"/>
                </a:cubicBezTo>
                <a:cubicBezTo>
                  <a:pt x="175541" y="436768"/>
                  <a:pt x="178327" y="408182"/>
                  <a:pt x="183445" y="380032"/>
                </a:cubicBezTo>
                <a:cubicBezTo>
                  <a:pt x="190420" y="341669"/>
                  <a:pt x="196206" y="303219"/>
                  <a:pt x="211667" y="267143"/>
                </a:cubicBezTo>
                <a:cubicBezTo>
                  <a:pt x="219953" y="247808"/>
                  <a:pt x="227662" y="227815"/>
                  <a:pt x="239889" y="210698"/>
                </a:cubicBezTo>
                <a:cubicBezTo>
                  <a:pt x="251488" y="194459"/>
                  <a:pt x="268112" y="182476"/>
                  <a:pt x="282223" y="168365"/>
                </a:cubicBezTo>
                <a:cubicBezTo>
                  <a:pt x="289912" y="145299"/>
                  <a:pt x="301521" y="98095"/>
                  <a:pt x="324556" y="83698"/>
                </a:cubicBezTo>
                <a:cubicBezTo>
                  <a:pt x="349783" y="67931"/>
                  <a:pt x="409223" y="55476"/>
                  <a:pt x="409223" y="55476"/>
                </a:cubicBezTo>
                <a:cubicBezTo>
                  <a:pt x="546281" y="-35896"/>
                  <a:pt x="456793" y="13143"/>
                  <a:pt x="804334" y="13143"/>
                </a:cubicBezTo>
                <a:cubicBezTo>
                  <a:pt x="884435" y="13143"/>
                  <a:pt x="964260" y="22550"/>
                  <a:pt x="1044223" y="27254"/>
                </a:cubicBezTo>
                <a:cubicBezTo>
                  <a:pt x="1063038" y="31958"/>
                  <a:pt x="1082091" y="35792"/>
                  <a:pt x="1100667" y="41365"/>
                </a:cubicBezTo>
                <a:cubicBezTo>
                  <a:pt x="1129161" y="49913"/>
                  <a:pt x="1185334" y="69587"/>
                  <a:pt x="1185334" y="69587"/>
                </a:cubicBezTo>
                <a:cubicBezTo>
                  <a:pt x="1194741" y="83698"/>
                  <a:pt x="1206668" y="96423"/>
                  <a:pt x="1213556" y="111921"/>
                </a:cubicBezTo>
                <a:cubicBezTo>
                  <a:pt x="1225638" y="139106"/>
                  <a:pt x="1241778" y="196587"/>
                  <a:pt x="1241778" y="196587"/>
                </a:cubicBezTo>
                <a:cubicBezTo>
                  <a:pt x="1246482" y="253032"/>
                  <a:pt x="1240329" y="311460"/>
                  <a:pt x="1255889" y="365921"/>
                </a:cubicBezTo>
                <a:cubicBezTo>
                  <a:pt x="1260548" y="382228"/>
                  <a:pt x="1282635" y="387462"/>
                  <a:pt x="1298223" y="394143"/>
                </a:cubicBezTo>
                <a:cubicBezTo>
                  <a:pt x="1316049" y="401782"/>
                  <a:pt x="1335735" y="404047"/>
                  <a:pt x="1354667" y="408254"/>
                </a:cubicBezTo>
                <a:cubicBezTo>
                  <a:pt x="1413831" y="421401"/>
                  <a:pt x="1448623" y="426265"/>
                  <a:pt x="1509889" y="436476"/>
                </a:cubicBezTo>
                <a:cubicBezTo>
                  <a:pt x="1514593" y="450587"/>
                  <a:pt x="1520086" y="464460"/>
                  <a:pt x="1524000" y="478810"/>
                </a:cubicBezTo>
                <a:cubicBezTo>
                  <a:pt x="1534206" y="516231"/>
                  <a:pt x="1539957" y="554901"/>
                  <a:pt x="1552223" y="591698"/>
                </a:cubicBezTo>
                <a:lnTo>
                  <a:pt x="1580445" y="676365"/>
                </a:lnTo>
                <a:cubicBezTo>
                  <a:pt x="1603408" y="814146"/>
                  <a:pt x="1614390" y="842445"/>
                  <a:pt x="1580445" y="1029143"/>
                </a:cubicBezTo>
                <a:cubicBezTo>
                  <a:pt x="1576699" y="1049748"/>
                  <a:pt x="1511732" y="1089062"/>
                  <a:pt x="1495778" y="1099698"/>
                </a:cubicBezTo>
                <a:cubicBezTo>
                  <a:pt x="1491074" y="1113809"/>
                  <a:pt x="1488891" y="1129029"/>
                  <a:pt x="1481667" y="1142032"/>
                </a:cubicBezTo>
                <a:cubicBezTo>
                  <a:pt x="1441778" y="1213833"/>
                  <a:pt x="1439819" y="1212102"/>
                  <a:pt x="1397000" y="1254921"/>
                </a:cubicBezTo>
                <a:lnTo>
                  <a:pt x="1354667" y="1381921"/>
                </a:lnTo>
                <a:lnTo>
                  <a:pt x="1340556" y="1381921"/>
                </a:lnTo>
                <a:close/>
              </a:path>
            </a:pathLst>
          </a:custGeom>
          <a:noFill/>
          <a:ln w="76200" cmpd="sng">
            <a:solidFill>
              <a:srgbClr val="FFFFFF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/>
          <p:cNvSpPr txBox="1"/>
          <p:nvPr/>
        </p:nvSpPr>
        <p:spPr>
          <a:xfrm>
            <a:off x="2427111" y="1524000"/>
            <a:ext cx="3386667" cy="147732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/>
              <a:t>The Kwakiutl </a:t>
            </a:r>
            <a:r>
              <a:rPr lang="en-US" dirty="0" smtClean="0"/>
              <a:t>Tribe lived in Canada, Oregon, Washington, and British Columbia. This is the Northwest Coast.</a:t>
            </a:r>
            <a:endParaRPr lang="en-US" dirty="0"/>
          </a:p>
          <a:p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5046029" y="6025444"/>
            <a:ext cx="3183571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Ellen Link – Map of the Kwakiutl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0230901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Right Arrow 14"/>
          <p:cNvSpPr/>
          <p:nvPr/>
        </p:nvSpPr>
        <p:spPr>
          <a:xfrm rot="16200000">
            <a:off x="6439902" y="4107776"/>
            <a:ext cx="1403361" cy="40355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654531" y="5940020"/>
            <a:ext cx="652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1792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64851" y="0"/>
            <a:ext cx="2995434" cy="1390473"/>
          </a:xfrm>
        </p:spPr>
        <p:txBody>
          <a:bodyPr/>
          <a:lstStyle/>
          <a:p>
            <a:r>
              <a:rPr lang="en-US" dirty="0" smtClean="0"/>
              <a:t>Kwakiutl Timeline</a:t>
            </a:r>
            <a:endParaRPr lang="en-US" dirty="0"/>
          </a:p>
        </p:txBody>
      </p:sp>
      <p:sp>
        <p:nvSpPr>
          <p:cNvPr id="19" name="Right Arrow 18"/>
          <p:cNvSpPr/>
          <p:nvPr/>
        </p:nvSpPr>
        <p:spPr>
          <a:xfrm rot="5400000">
            <a:off x="-449469" y="3413551"/>
            <a:ext cx="4611557" cy="40355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/>
          <p:cNvSpPr txBox="1"/>
          <p:nvPr/>
        </p:nvSpPr>
        <p:spPr>
          <a:xfrm>
            <a:off x="6860721" y="3238541"/>
            <a:ext cx="652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1951</a:t>
            </a:r>
            <a:endParaRPr lang="en-US" dirty="0"/>
          </a:p>
        </p:txBody>
      </p:sp>
      <p:sp>
        <p:nvSpPr>
          <p:cNvPr id="4" name="Rectangle 3"/>
          <p:cNvSpPr/>
          <p:nvPr/>
        </p:nvSpPr>
        <p:spPr>
          <a:xfrm>
            <a:off x="550159" y="4083777"/>
            <a:ext cx="7224889" cy="451555"/>
          </a:xfrm>
          <a:prstGeom prst="rect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TextBox 4"/>
          <p:cNvSpPr txBox="1"/>
          <p:nvPr/>
        </p:nvSpPr>
        <p:spPr>
          <a:xfrm>
            <a:off x="1001889" y="5432778"/>
            <a:ext cx="652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1780</a:t>
            </a:r>
            <a:endParaRPr lang="en-US" dirty="0"/>
          </a:p>
        </p:txBody>
      </p:sp>
      <p:sp>
        <p:nvSpPr>
          <p:cNvPr id="6" name="TextBox 5"/>
          <p:cNvSpPr txBox="1"/>
          <p:nvPr/>
        </p:nvSpPr>
        <p:spPr>
          <a:xfrm>
            <a:off x="296333" y="1657675"/>
            <a:ext cx="3365024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The Kwakiutl tribe</a:t>
            </a:r>
          </a:p>
          <a:p>
            <a:r>
              <a:rPr lang="en-US" dirty="0" smtClean="0"/>
              <a:t>Meet the first European Explorers</a:t>
            </a:r>
            <a:endParaRPr lang="en-US" dirty="0"/>
          </a:p>
        </p:txBody>
      </p:sp>
      <p:sp>
        <p:nvSpPr>
          <p:cNvPr id="7" name="Right Arrow 6"/>
          <p:cNvSpPr/>
          <p:nvPr/>
        </p:nvSpPr>
        <p:spPr>
          <a:xfrm rot="5400000">
            <a:off x="255389" y="3159498"/>
            <a:ext cx="1896556" cy="40355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2131245" y="2315338"/>
            <a:ext cx="2624199" cy="17543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smtClean="0"/>
              <a:t>Fort Rupert was established which became a trading post for The </a:t>
            </a:r>
            <a:r>
              <a:rPr lang="en-US" dirty="0"/>
              <a:t>Kwakiutl </a:t>
            </a:r>
            <a:r>
              <a:rPr lang="en-US" dirty="0" smtClean="0"/>
              <a:t>Tribe</a:t>
            </a:r>
            <a:endParaRPr lang="en-US" dirty="0"/>
          </a:p>
          <a:p>
            <a:r>
              <a:rPr lang="en-US" dirty="0" smtClean="0"/>
              <a:t>And other tribes and settlers.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2706511" y="5570688"/>
            <a:ext cx="652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1849</a:t>
            </a:r>
            <a:endParaRPr lang="en-US" dirty="0"/>
          </a:p>
        </p:txBody>
      </p:sp>
      <p:sp>
        <p:nvSpPr>
          <p:cNvPr id="10" name="Right Arrow 9"/>
          <p:cNvSpPr/>
          <p:nvPr/>
        </p:nvSpPr>
        <p:spPr>
          <a:xfrm rot="5400000">
            <a:off x="2262171" y="4587345"/>
            <a:ext cx="1563130" cy="40355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4755444" y="1343744"/>
            <a:ext cx="2033767" cy="258532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</a:t>
            </a:r>
            <a:r>
              <a:rPr lang="en-US" dirty="0" smtClean="0"/>
              <a:t>Canadian </a:t>
            </a:r>
            <a:r>
              <a:rPr lang="en-US" dirty="0"/>
              <a:t>government bans </a:t>
            </a:r>
            <a:r>
              <a:rPr lang="en-US" dirty="0" smtClean="0"/>
              <a:t>Potlatch</a:t>
            </a:r>
            <a:r>
              <a:rPr lang="en-US" dirty="0"/>
              <a:t>, a gift-giving </a:t>
            </a:r>
            <a:r>
              <a:rPr lang="en-US" dirty="0" smtClean="0"/>
              <a:t>feast of the tribes. Potlatch is a tradition where the rich people give goods to other people.</a:t>
            </a:r>
            <a:endParaRPr lang="en-US" dirty="0"/>
          </a:p>
        </p:txBody>
      </p:sp>
      <p:sp>
        <p:nvSpPr>
          <p:cNvPr id="12" name="TextBox 11"/>
          <p:cNvSpPr txBox="1"/>
          <p:nvPr/>
        </p:nvSpPr>
        <p:spPr>
          <a:xfrm>
            <a:off x="4429122" y="5551775"/>
            <a:ext cx="65264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smtClean="0"/>
              <a:t>1884</a:t>
            </a:r>
            <a:endParaRPr lang="en-US" dirty="0"/>
          </a:p>
        </p:txBody>
      </p:sp>
      <p:sp>
        <p:nvSpPr>
          <p:cNvPr id="13" name="Right Arrow 12"/>
          <p:cNvSpPr/>
          <p:nvPr/>
        </p:nvSpPr>
        <p:spPr>
          <a:xfrm rot="5400000">
            <a:off x="4230295" y="4507460"/>
            <a:ext cx="1403361" cy="403557"/>
          </a:xfrm>
          <a:prstGeom prst="rightArrow">
            <a:avLst/>
          </a:prstGeo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/>
          <p:cNvSpPr txBox="1"/>
          <p:nvPr/>
        </p:nvSpPr>
        <p:spPr>
          <a:xfrm>
            <a:off x="6489638" y="5040510"/>
            <a:ext cx="170744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The </a:t>
            </a:r>
            <a:r>
              <a:rPr lang="en-US" dirty="0" smtClean="0"/>
              <a:t>Canadian </a:t>
            </a:r>
            <a:r>
              <a:rPr lang="en-US" dirty="0"/>
              <a:t>government </a:t>
            </a:r>
            <a:r>
              <a:rPr lang="en-US" dirty="0" smtClean="0"/>
              <a:t>removes the ban on Potlatch.</a:t>
            </a:r>
            <a:endParaRPr lang="en-US" dirty="0"/>
          </a:p>
        </p:txBody>
      </p:sp>
      <p:sp>
        <p:nvSpPr>
          <p:cNvPr id="18" name="TextBox 17"/>
          <p:cNvSpPr txBox="1"/>
          <p:nvPr/>
        </p:nvSpPr>
        <p:spPr>
          <a:xfrm>
            <a:off x="550159" y="100874"/>
            <a:ext cx="4583595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Spanish explorers </a:t>
            </a:r>
            <a:r>
              <a:rPr lang="en-US" dirty="0" err="1"/>
              <a:t>Dionisio</a:t>
            </a:r>
            <a:r>
              <a:rPr lang="en-US" dirty="0"/>
              <a:t> </a:t>
            </a:r>
            <a:r>
              <a:rPr lang="en-US" dirty="0" err="1"/>
              <a:t>Alcalá-Galiano</a:t>
            </a:r>
            <a:r>
              <a:rPr lang="en-US" dirty="0"/>
              <a:t> and </a:t>
            </a:r>
            <a:r>
              <a:rPr lang="en-US" dirty="0" err="1"/>
              <a:t>Cayetano</a:t>
            </a:r>
            <a:r>
              <a:rPr lang="en-US" dirty="0"/>
              <a:t> Valdés, and British Captain George Vancouver </a:t>
            </a:r>
            <a:r>
              <a:rPr lang="en-US" dirty="0" smtClean="0"/>
              <a:t>encountered the south </a:t>
            </a:r>
            <a:r>
              <a:rPr lang="en-US" dirty="0" err="1" smtClean="0"/>
              <a:t>Kwakwaka'wakw</a:t>
            </a:r>
            <a:r>
              <a:rPr lang="en-US" dirty="0" smtClean="0"/>
              <a:t> groups.</a:t>
            </a:r>
            <a:endParaRPr lang="en-US" dirty="0"/>
          </a:p>
        </p:txBody>
      </p:sp>
      <p:sp>
        <p:nvSpPr>
          <p:cNvPr id="20" name="TextBox 19"/>
          <p:cNvSpPr txBox="1"/>
          <p:nvPr/>
        </p:nvSpPr>
        <p:spPr>
          <a:xfrm>
            <a:off x="426730" y="6348778"/>
            <a:ext cx="767389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Sources: </a:t>
            </a:r>
            <a:r>
              <a:rPr lang="en-US" dirty="0">
                <a:hlinkClick r:id="rId2"/>
              </a:rPr>
              <a:t>http://thecanadianencyclopedia.com</a:t>
            </a:r>
            <a:r>
              <a:rPr lang="en-US" dirty="0" smtClean="0">
                <a:hlinkClick r:id="rId2"/>
              </a:rPr>
              <a:t>/</a:t>
            </a:r>
            <a:r>
              <a:rPr lang="en-US" dirty="0"/>
              <a:t>  http://</a:t>
            </a:r>
            <a:r>
              <a:rPr lang="en-US" dirty="0" err="1"/>
              <a:t>www.encyclopedia.com</a:t>
            </a:r>
            <a:r>
              <a:rPr lang="en-US" dirty="0"/>
              <a:t>/   </a:t>
            </a:r>
          </a:p>
        </p:txBody>
      </p:sp>
      <p:sp>
        <p:nvSpPr>
          <p:cNvPr id="21" name="TextBox 20"/>
          <p:cNvSpPr txBox="1"/>
          <p:nvPr/>
        </p:nvSpPr>
        <p:spPr>
          <a:xfrm rot="16200000">
            <a:off x="7233252" y="3656327"/>
            <a:ext cx="3183571" cy="369332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Ellen Link – Map of the Kwakiutl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94384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Kwakiutl </a:t>
            </a:r>
            <a:r>
              <a:rPr lang="en-US" dirty="0" smtClean="0"/>
              <a:t>Diorama</a:t>
            </a:r>
            <a:endParaRPr lang="en-US" dirty="0"/>
          </a:p>
        </p:txBody>
      </p:sp>
      <p:pic>
        <p:nvPicPr>
          <p:cNvPr id="4" name="Content Placeholder 3" descr="2014-12-06 01.36.30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b="8000"/>
          <a:stretch>
            <a:fillRect/>
          </a:stretch>
        </p:blipFill>
        <p:spPr>
          <a:solidFill>
            <a:schemeClr val="bg1"/>
          </a:solidFill>
          <a:ln>
            <a:solidFill>
              <a:schemeClr val="bg1"/>
            </a:solidFill>
          </a:ln>
        </p:spPr>
      </p:pic>
      <p:sp>
        <p:nvSpPr>
          <p:cNvPr id="5" name="TextBox 4"/>
          <p:cNvSpPr txBox="1"/>
          <p:nvPr/>
        </p:nvSpPr>
        <p:spPr>
          <a:xfrm>
            <a:off x="5217493" y="2952803"/>
            <a:ext cx="165870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Bow And Arrow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3572880" y="3516146"/>
            <a:ext cx="1328909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Wild Berries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3572880" y="1599010"/>
            <a:ext cx="2638726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/>
              <a:t>Cedar </a:t>
            </a:r>
            <a:r>
              <a:rPr lang="en-US" dirty="0" smtClean="0"/>
              <a:t>Totem for the Clan</a:t>
            </a:r>
            <a:endParaRPr lang="en-US" dirty="0"/>
          </a:p>
        </p:txBody>
      </p:sp>
      <p:sp>
        <p:nvSpPr>
          <p:cNvPr id="9" name="TextBox 8"/>
          <p:cNvSpPr txBox="1"/>
          <p:nvPr/>
        </p:nvSpPr>
        <p:spPr>
          <a:xfrm>
            <a:off x="461007" y="2920537"/>
            <a:ext cx="3228769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Long House with Venting for Fire</a:t>
            </a:r>
            <a:endParaRPr lang="en-US" dirty="0"/>
          </a:p>
        </p:txBody>
      </p:sp>
      <p:sp>
        <p:nvSpPr>
          <p:cNvPr id="10" name="TextBox 9"/>
          <p:cNvSpPr txBox="1"/>
          <p:nvPr/>
        </p:nvSpPr>
        <p:spPr>
          <a:xfrm>
            <a:off x="5332445" y="5366790"/>
            <a:ext cx="1608133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Coastal Waters</a:t>
            </a:r>
            <a:endParaRPr lang="en-US" dirty="0"/>
          </a:p>
        </p:txBody>
      </p:sp>
      <p:cxnSp>
        <p:nvCxnSpPr>
          <p:cNvPr id="6" name="Straight Arrow Connector 5"/>
          <p:cNvCxnSpPr/>
          <p:nvPr/>
        </p:nvCxnSpPr>
        <p:spPr>
          <a:xfrm flipV="1">
            <a:off x="1734457" y="2402114"/>
            <a:ext cx="21772" cy="518423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3396343" y="1968342"/>
            <a:ext cx="1349828" cy="651487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H="1">
            <a:off x="5217493" y="3322135"/>
            <a:ext cx="559193" cy="563343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6" name="Straight Arrow Connector 15"/>
          <p:cNvCxnSpPr/>
          <p:nvPr/>
        </p:nvCxnSpPr>
        <p:spPr>
          <a:xfrm>
            <a:off x="4288971" y="3885478"/>
            <a:ext cx="384629" cy="243836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8" name="Straight Arrow Connector 17"/>
          <p:cNvCxnSpPr/>
          <p:nvPr/>
        </p:nvCxnSpPr>
        <p:spPr>
          <a:xfrm>
            <a:off x="4288971" y="3885478"/>
            <a:ext cx="217715" cy="468808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0" name="Straight Arrow Connector 19"/>
          <p:cNvCxnSpPr/>
          <p:nvPr/>
        </p:nvCxnSpPr>
        <p:spPr>
          <a:xfrm flipH="1" flipV="1">
            <a:off x="5595257" y="4840514"/>
            <a:ext cx="312057" cy="526276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1756229" y="5366790"/>
            <a:ext cx="2321782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Fish on Spear near Fire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6787277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Kwakiutl Diorama</a:t>
            </a:r>
          </a:p>
        </p:txBody>
      </p:sp>
      <p:pic>
        <p:nvPicPr>
          <p:cNvPr id="4" name="Content Placeholder 3" descr="2014-12-06 10.09.05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b="8000"/>
          <a:stretch>
            <a:fillRect/>
          </a:stretch>
        </p:blipFill>
        <p:spPr/>
      </p:pic>
      <p:sp>
        <p:nvSpPr>
          <p:cNvPr id="5" name="TextBox 4"/>
          <p:cNvSpPr txBox="1"/>
          <p:nvPr/>
        </p:nvSpPr>
        <p:spPr>
          <a:xfrm>
            <a:off x="730522" y="4912092"/>
            <a:ext cx="67416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Fire.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1455544" y="3486618"/>
            <a:ext cx="3018449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Cedar Plank Wall With a Door.</a:t>
            </a:r>
            <a:endParaRPr lang="en-US" dirty="0"/>
          </a:p>
        </p:txBody>
      </p:sp>
      <p:sp>
        <p:nvSpPr>
          <p:cNvPr id="8" name="TextBox 7"/>
          <p:cNvSpPr txBox="1"/>
          <p:nvPr/>
        </p:nvSpPr>
        <p:spPr>
          <a:xfrm>
            <a:off x="5494893" y="1834749"/>
            <a:ext cx="1026055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en-US" dirty="0" smtClean="0"/>
              <a:t>My Face.</a:t>
            </a:r>
            <a:endParaRPr lang="en-US" dirty="0"/>
          </a:p>
        </p:txBody>
      </p:sp>
      <p:cxnSp>
        <p:nvCxnSpPr>
          <p:cNvPr id="9" name="Straight Arrow Connector 8"/>
          <p:cNvCxnSpPr/>
          <p:nvPr/>
        </p:nvCxnSpPr>
        <p:spPr>
          <a:xfrm flipV="1">
            <a:off x="6520948" y="1834749"/>
            <a:ext cx="395109" cy="306108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1" name="Straight Arrow Connector 10"/>
          <p:cNvCxnSpPr/>
          <p:nvPr/>
        </p:nvCxnSpPr>
        <p:spPr>
          <a:xfrm flipH="1" flipV="1">
            <a:off x="2034977" y="3018971"/>
            <a:ext cx="505023" cy="467647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/>
        </p:nvCxnSpPr>
        <p:spPr>
          <a:xfrm flipH="1">
            <a:off x="3040743" y="3855950"/>
            <a:ext cx="391886" cy="716050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5" name="Straight Arrow Connector 14"/>
          <p:cNvCxnSpPr/>
          <p:nvPr/>
        </p:nvCxnSpPr>
        <p:spPr>
          <a:xfrm flipH="1">
            <a:off x="1037771" y="5281424"/>
            <a:ext cx="130629" cy="365640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044569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Kwakiutl Diorama</a:t>
            </a:r>
          </a:p>
        </p:txBody>
      </p:sp>
      <p:pic>
        <p:nvPicPr>
          <p:cNvPr id="4" name="Content Placeholder 3" descr="2014-12-06 10.09.15.jpg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000" b="8000"/>
          <a:stretch>
            <a:fillRect/>
          </a:stretch>
        </p:blipFill>
        <p:spPr>
          <a:xfrm>
            <a:off x="558387" y="1343994"/>
            <a:ext cx="7620000" cy="4800600"/>
          </a:xfrm>
        </p:spPr>
      </p:pic>
      <p:sp>
        <p:nvSpPr>
          <p:cNvPr id="5" name="TextBox 4"/>
          <p:cNvSpPr txBox="1"/>
          <p:nvPr/>
        </p:nvSpPr>
        <p:spPr>
          <a:xfrm>
            <a:off x="2897537" y="4389289"/>
            <a:ext cx="796349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dirty="0" smtClean="0"/>
              <a:t>Basket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1255072" y="3222954"/>
            <a:ext cx="2677498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Cedar Totem For The Clan. 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5805301" y="3487057"/>
            <a:ext cx="1677300" cy="369332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>
            <a:spAutoFit/>
          </a:bodyPr>
          <a:lstStyle/>
          <a:p>
            <a:r>
              <a:rPr lang="en-US" dirty="0" smtClean="0"/>
              <a:t>Wild berry bush</a:t>
            </a:r>
            <a:endParaRPr lang="en-US" dirty="0"/>
          </a:p>
        </p:txBody>
      </p:sp>
      <p:cxnSp>
        <p:nvCxnSpPr>
          <p:cNvPr id="10" name="Straight Arrow Connector 9"/>
          <p:cNvCxnSpPr/>
          <p:nvPr/>
        </p:nvCxnSpPr>
        <p:spPr>
          <a:xfrm flipH="1" flipV="1">
            <a:off x="1698171" y="2699657"/>
            <a:ext cx="682172" cy="523297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H="1">
            <a:off x="6350000" y="3856389"/>
            <a:ext cx="181429" cy="606754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>
            <a:off x="3091543" y="4769702"/>
            <a:ext cx="319314" cy="347170"/>
          </a:xfrm>
          <a:prstGeom prst="straightConnector1">
            <a:avLst/>
          </a:prstGeom>
          <a:ln>
            <a:solidFill>
              <a:srgbClr val="FFFFFF"/>
            </a:solidFill>
            <a:tailEnd type="arrow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44836976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Adjacency">
  <a:themeElements>
    <a:clrScheme name="Adjacency">
      <a:dk1>
        <a:srgbClr val="2F2B20"/>
      </a:dk1>
      <a:lt1>
        <a:srgbClr val="FFFFFF"/>
      </a:lt1>
      <a:dk2>
        <a:srgbClr val="675E47"/>
      </a:dk2>
      <a:lt2>
        <a:srgbClr val="DFDCB7"/>
      </a:lt2>
      <a:accent1>
        <a:srgbClr val="A9A57C"/>
      </a:accent1>
      <a:accent2>
        <a:srgbClr val="9CBEBD"/>
      </a:accent2>
      <a:accent3>
        <a:srgbClr val="D2CB6C"/>
      </a:accent3>
      <a:accent4>
        <a:srgbClr val="95A39D"/>
      </a:accent4>
      <a:accent5>
        <a:srgbClr val="C89F5D"/>
      </a:accent5>
      <a:accent6>
        <a:srgbClr val="B1A089"/>
      </a:accent6>
      <a:hlink>
        <a:srgbClr val="D25814"/>
      </a:hlink>
      <a:folHlink>
        <a:srgbClr val="849A0A"/>
      </a:folHlink>
    </a:clrScheme>
    <a:fontScheme name="Adjacency">
      <a:majorFont>
        <a:latin typeface="Cambria"/>
        <a:ea typeface=""/>
        <a:cs typeface=""/>
        <a:font script="Jpan" typeface="ＭＳ 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明朝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djacency">
      <a:fillStyleLst>
        <a:solidFill>
          <a:schemeClr val="phClr"/>
        </a:solidFill>
        <a:solidFill>
          <a:schemeClr val="phClr">
            <a:tint val="55000"/>
          </a:schemeClr>
        </a:solidFill>
        <a:solidFill>
          <a:schemeClr val="phClr"/>
        </a:solidFill>
      </a:fillStyleLst>
      <a:lnStyleLst>
        <a:ln w="12700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algn="bl" rotWithShape="0">
              <a:srgbClr val="000000">
                <a:alpha val="60000"/>
              </a:srgbClr>
            </a:outerShdw>
          </a:effectLst>
        </a:effectStyle>
        <a:effectStyle>
          <a:effectLst/>
          <a:scene3d>
            <a:camera prst="orthographicFront">
              <a:rot lat="0" lon="0" rev="0"/>
            </a:camera>
            <a:lightRig rig="brightRoom" dir="tl">
              <a:rot lat="0" lon="0" rev="1800000"/>
            </a:lightRig>
          </a:scene3d>
          <a:sp3d contourW="10160" prstMaterial="dkEdge">
            <a:bevelT w="38100" h="50800" prst="angle"/>
            <a:contourClr>
              <a:schemeClr val="phClr">
                <a:shade val="40000"/>
                <a:satMod val="15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</a:schemeClr>
            </a:gs>
            <a:gs pos="75000">
              <a:schemeClr val="phClr">
                <a:shade val="100000"/>
                <a:satMod val="115000"/>
              </a:schemeClr>
            </a:gs>
            <a:gs pos="100000">
              <a:schemeClr val="phClr">
                <a:shade val="70000"/>
                <a:satMod val="130000"/>
              </a:schemeClr>
            </a:gs>
          </a:gsLst>
          <a:path path="circle">
            <a:fillToRect l="20000" t="50000" r="100000" b="50000"/>
          </a:path>
        </a:gradFill>
        <a:blipFill rotWithShape="1">
          <a:blip xmlns:r="http://schemas.openxmlformats.org/officeDocument/2006/relationships" r:embed="rId1">
            <a:duotone>
              <a:schemeClr val="phClr">
                <a:tint val="97000"/>
              </a:schemeClr>
              <a:schemeClr val="phClr">
                <a:shade val="96000"/>
              </a:schemeClr>
            </a:duotone>
          </a:blip>
          <a:tile tx="0" ty="0" sx="32000" sy="32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Adjacency.thmx</Template>
  <TotalTime>578</TotalTime>
  <Words>220</Words>
  <Application>Microsoft Macintosh PowerPoint</Application>
  <PresentationFormat>On-screen Show (4:3)</PresentationFormat>
  <Paragraphs>39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Adjacency</vt:lpstr>
      <vt:lpstr>Kwakiutl Tribe</vt:lpstr>
      <vt:lpstr>Included in the Presentation</vt:lpstr>
      <vt:lpstr>PowerPoint Presentation</vt:lpstr>
      <vt:lpstr>Kwakiutl Timeline</vt:lpstr>
      <vt:lpstr>Kwakiutl Diorama</vt:lpstr>
      <vt:lpstr>Kwakiutl Diorama</vt:lpstr>
      <vt:lpstr>Kwakiutl Diorama</vt:lpstr>
    </vt:vector>
  </TitlesOfParts>
  <Company>GalliumGroup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Gayle Link</dc:creator>
  <cp:lastModifiedBy>Gayle Link</cp:lastModifiedBy>
  <cp:revision>8</cp:revision>
  <dcterms:created xsi:type="dcterms:W3CDTF">2014-12-06T06:03:00Z</dcterms:created>
  <dcterms:modified xsi:type="dcterms:W3CDTF">2014-12-06T15:48:30Z</dcterms:modified>
</cp:coreProperties>
</file>